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640" r:id="rId2"/>
    <p:sldId id="721" r:id="rId3"/>
    <p:sldId id="696" r:id="rId4"/>
    <p:sldId id="625" r:id="rId5"/>
    <p:sldId id="720" r:id="rId6"/>
    <p:sldId id="709" r:id="rId7"/>
    <p:sldId id="71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E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55"/>
    <p:restoredTop sz="96250"/>
  </p:normalViewPr>
  <p:slideViewPr>
    <p:cSldViewPr snapToGrid="0" snapToObjects="1">
      <p:cViewPr varScale="1">
        <p:scale>
          <a:sx n="127" d="100"/>
          <a:sy n="127" d="100"/>
        </p:scale>
        <p:origin x="3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8BD379-4BA4-0848-BD92-C2BFC29AB842}" type="datetimeFigureOut">
              <a:rPr lang="en-US" smtClean="0"/>
              <a:t>12/9/22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36865-FB7E-1E46-B012-A8907E3A6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070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49C72-1D42-EA4E-B08E-3AA1E78273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83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36865-FB7E-1E46-B012-A8907E3A65F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9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36865-FB7E-1E46-B012-A8907E3A65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451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36865-FB7E-1E46-B012-A8907E3A65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84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36865-FB7E-1E46-B012-A8907E3A65F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338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36865-FB7E-1E46-B012-A8907E3A65F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826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B376F-A937-374B-908D-B22672F990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C72EA1-224A-B142-B229-43DFCB9C49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097E1B-D306-B04F-8630-FCD0BA622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2022_APPG_Air pollution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26D68-78FA-1249-8A56-AF93A0C86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Alvin.OrbaekWhite@Swansea.ac.uk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D1FC9-C33A-764A-8811-E509691BC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356F-9D02-D94C-8DC9-BEC23EF2F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81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742AC-6470-404A-921D-8BFC3CD4C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8F3151-6660-D54A-9B48-B7E898DC7C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BE7E0-A502-C742-A9AB-4AE158E1A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2022_APPG_Air pollution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20200-EBA1-7E45-A4D1-5AD1B22C2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Alvin.OrbaekWhite@Swansea.ac.uk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AC245-6410-EE4A-AC6D-E970DDD23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356F-9D02-D94C-8DC9-BEC23EF2F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67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435AC5-9935-C749-B051-C5457AE7AD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9C7B2D-3572-484F-8D14-BBB3388BB5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4E35B-BB60-4F49-9208-A7B73E36E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2022_APPG_Air pollution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5708-4E7B-B645-82FF-8121B6949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Alvin.OrbaekWhite@Swansea.ac.uk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73AA6-728B-1C44-9B4B-48AD647DC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356F-9D02-D94C-8DC9-BEC23EF2F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392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CDAB0-1EC5-2341-80A4-678BDE9C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67524-8EF4-0A4C-B7A7-DAAAD3885A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88D26-DA2E-554E-B088-80EA2AA84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2022_APPG_Air pollution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BF076-D9BB-6E40-9A8E-5EBB1125E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Alvin.OrbaekWhite@Swansea.ac.uk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8B7FF-C64D-1A40-9026-150891D7B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356F-9D02-D94C-8DC9-BEC23EF2F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57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7D2DD-6DC2-6949-9D03-BFD632135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2B0450-0408-AF40-B1E9-2B9F3F371D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31CEC-F4F9-CA4B-906D-B91D9DABD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2022_APPG_Air pollution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7A0B4-1609-2443-BB47-CCA792220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Alvin.OrbaekWhite@Swansea.ac.uk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00095-FD35-7748-8B35-CC69DA587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356F-9D02-D94C-8DC9-BEC23EF2F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36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29516-F32C-D54B-940E-4B17A393D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EA6B4-507A-484B-B731-4C2AF1B157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139E8C-EAA8-4145-92B0-48600B64FE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44B956-DB7C-0341-9881-89DA8DE75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2022_APPG_Air pollution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57D65A-F883-714A-9509-0F184084B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Alvin.OrbaekWhite@Swansea.ac.uk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474AB-4730-2344-949D-889DA9A26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356F-9D02-D94C-8DC9-BEC23EF2F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44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953DF-237C-3D4F-A69B-9C03D4CA8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9E67CA-1DD3-894E-8E5A-548EF9ED0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AFC0B-911B-2745-858D-C23CCB737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89298E-0655-B149-8440-65350318BF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006066-0A2E-BB4A-BCF8-EB66DCCA4F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19A39F-F983-CE44-AC6C-AF226DDD4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2022_APPG_Air pollution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20999E-F741-AB47-A160-451C3B06D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Alvin.OrbaekWhite@Swansea.ac.uk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88AC3-8A70-6A4C-A73C-3235CE87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356F-9D02-D94C-8DC9-BEC23EF2F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88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ADE5E-77B3-D442-A709-1FC97D83F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26A3F6-B159-9940-9E08-092A26F4E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2022_APPG_Air pollution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E84EDC-76B4-9D42-B615-1C70ECD5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Alvin.OrbaekWhite@Swansea.ac.uk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FC4436-069E-D240-A651-0EF67FA69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356F-9D02-D94C-8DC9-BEC23EF2F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017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29DF91-43DA-CA4A-8A1D-58313875B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2022_APPG_Air pollution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98E182-45B4-E14D-B812-DE3C265B8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Alvin.OrbaekWhite@Swansea.ac.uk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E64ED-14FF-214C-A8A0-D2C537947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356F-9D02-D94C-8DC9-BEC23EF2F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104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0D6FD-76B9-0C4F-8CB2-07138CE06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19780-BEA9-5E41-9204-C3ED2D0E7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8B2E59-C9BA-C34D-B8F0-ECD652D947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950967-F8F1-6243-B314-7B158AE83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2022_APPG_Air pollution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9FFA1F-28F3-7B49-839B-88542D265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Alvin.OrbaekWhite@Swansea.ac.uk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7C34B-E60A-FF40-9149-787D91A1F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356F-9D02-D94C-8DC9-BEC23EF2F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33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34512-67A8-6A4A-8348-ED6C3DE5A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B6A165-1F4E-944A-8471-6B1BFC10C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F60322-4044-DA49-8D50-1AA2A8B504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47688E-DDE9-2A43-ADD8-590322A3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2022_APPG_Air pollution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5BCAD4-D01A-8042-A57B-4FF769078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Alvin.OrbaekWhite@Swansea.ac.uk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7F099B-691E-5043-9E92-11CA3C431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356F-9D02-D94C-8DC9-BEC23EF2F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98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9F5DCC-5817-524D-8838-5B768DBB2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7B8AB5-4EC2-F747-B8CB-8A10AAF85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81A28-FF7E-F742-825F-E4A6913F00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2022_APPG_Air pollution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C30EDA-83B2-A340-9BF1-44F2FB563F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Alvin.OrbaekWhite@Swansea.ac.uk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5E8FB-73A2-2B4C-BAA1-284FA2DF9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0356F-9D02-D94C-8DC9-BEC23EF2F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44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lvin.OrbaekWhite@Swansea.ac.uk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hyperlink" Target="mailto:hello@trimtabs.ltd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emf"/><Relationship Id="rId7" Type="http://schemas.openxmlformats.org/officeDocument/2006/relationships/hyperlink" Target="https://ourworldindata.org/energy-acces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6.png"/><Relationship Id="rId5" Type="http://schemas.openxmlformats.org/officeDocument/2006/relationships/image" Target="../media/image12.jpeg"/><Relationship Id="rId10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12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emf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jpeg"/><Relationship Id="rId4" Type="http://schemas.openxmlformats.org/officeDocument/2006/relationships/notesSlide" Target="../notesSlides/notesSlide4.xml"/><Relationship Id="rId9" Type="http://schemas.openxmlformats.org/officeDocument/2006/relationships/hyperlink" Target="https://www.youtube.com/watch?v=9hn2eybAOk4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cyclingbins.co.uk/recycling-facts/" TargetMode="External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.png"/><Relationship Id="rId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image" Target="../media/image25.pn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6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23.png"/><Relationship Id="rId5" Type="http://schemas.openxmlformats.org/officeDocument/2006/relationships/image" Target="../media/image31.jpeg"/><Relationship Id="rId10" Type="http://schemas.openxmlformats.org/officeDocument/2006/relationships/image" Target="../media/image22.jpeg"/><Relationship Id="rId4" Type="http://schemas.microsoft.com/office/2007/relationships/hdphoto" Target="../media/hdphoto1.wdp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5097" y="581780"/>
            <a:ext cx="11223674" cy="2092480"/>
          </a:xfrm>
        </p:spPr>
        <p:txBody>
          <a:bodyPr>
            <a:normAutofit/>
          </a:bodyPr>
          <a:lstStyle/>
          <a:p>
            <a:r>
              <a:rPr lang="en-GB" sz="4400" dirty="0">
                <a:solidFill>
                  <a:srgbClr val="2152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 from plastics</a:t>
            </a:r>
            <a:endParaRPr lang="en-US" sz="4400" dirty="0">
              <a:solidFill>
                <a:srgbClr val="2152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00905"/>
            <a:ext cx="9144000" cy="3205716"/>
          </a:xfrm>
        </p:spPr>
        <p:txBody>
          <a:bodyPr>
            <a:normAutofit fontScale="92500" lnSpcReduction="20000"/>
          </a:bodyPr>
          <a:lstStyle/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Alvin Orbaek White</a:t>
            </a:r>
          </a:p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Associate Professor</a:t>
            </a:r>
          </a:p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Energy Safety Research Institute, Swansea University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Alvin.OrbaekWhite@Swansea.ac.uk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Founder</a:t>
            </a:r>
          </a:p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TrimTabs Ltd.</a:t>
            </a:r>
          </a:p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hello@trimtabs.ltd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D1758-F16E-1748-975C-48D973A1D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2022_APPG_Air pollution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50134D-0E7D-1348-9081-E6C9A1F0A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Alvin.OrbaekWhite@Swansea.ac.uk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2B26C-E6AE-FB47-A287-48B5B5EB7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39BE-4B80-8645-9659-F21B02CB4FDA}" type="slidenum">
              <a:rPr lang="en-US" smtClean="0"/>
              <a:t>1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558ED24-CBD4-334C-956A-A261D53979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2702" y="136525"/>
            <a:ext cx="1975481" cy="12411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512DA8-5AA1-6741-A2DA-E6BD7B6518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3817" y="155135"/>
            <a:ext cx="896830" cy="1035335"/>
          </a:xfrm>
          <a:prstGeom prst="rect">
            <a:avLst/>
          </a:prstGeom>
        </p:spPr>
      </p:pic>
      <p:pic>
        <p:nvPicPr>
          <p:cNvPr id="12" name="Picture 11" descr="Shape, polygon&#10;&#10;Description automatically generated with medium confidence">
            <a:extLst>
              <a:ext uri="{FF2B5EF4-FFF2-40B4-BE49-F238E27FC236}">
                <a16:creationId xmlns:a16="http://schemas.microsoft.com/office/drawing/2014/main" id="{0E684897-02D3-726F-5EB7-D1AE0C2F0A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332" y="68705"/>
            <a:ext cx="1509270" cy="1168467"/>
          </a:xfrm>
          <a:prstGeom prst="rect">
            <a:avLst/>
          </a:prstGeom>
        </p:spPr>
      </p:pic>
      <p:pic>
        <p:nvPicPr>
          <p:cNvPr id="13" name="Picture 12" descr="Shape, polygon&#10;&#10;Description automatically generated with medium confidence">
            <a:extLst>
              <a:ext uri="{FF2B5EF4-FFF2-40B4-BE49-F238E27FC236}">
                <a16:creationId xmlns:a16="http://schemas.microsoft.com/office/drawing/2014/main" id="{B08F133D-E171-8F17-09D7-38A1BCEC57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9501" y="136525"/>
            <a:ext cx="1509270" cy="116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81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B35D57C-5012-2BDD-A90D-D7D51B8C3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9" y="1744950"/>
            <a:ext cx="6731000" cy="4660900"/>
          </a:xfrm>
          <a:prstGeom prst="rect">
            <a:avLst/>
          </a:prstGeom>
        </p:spPr>
      </p:pic>
      <p:sp>
        <p:nvSpPr>
          <p:cNvPr id="3" name="Right Brace 2">
            <a:extLst>
              <a:ext uri="{FF2B5EF4-FFF2-40B4-BE49-F238E27FC236}">
                <a16:creationId xmlns:a16="http://schemas.microsoft.com/office/drawing/2014/main" id="{7038D195-0582-C74C-A39C-7CE7D9055ADA}"/>
              </a:ext>
            </a:extLst>
          </p:cNvPr>
          <p:cNvSpPr/>
          <p:nvPr/>
        </p:nvSpPr>
        <p:spPr>
          <a:xfrm flipH="1">
            <a:off x="6967957" y="1854200"/>
            <a:ext cx="1644439" cy="4250451"/>
          </a:xfrm>
          <a:prstGeom prst="rightBrace">
            <a:avLst>
              <a:gd name="adj1" fmla="val 9956"/>
              <a:gd name="adj2" fmla="val 12917"/>
            </a:avLst>
          </a:prstGeom>
          <a:ln w="31750">
            <a:solidFill>
              <a:srgbClr val="0052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A4E2E9-E0E1-BD43-ABA8-FD56A3EA2486}"/>
              </a:ext>
            </a:extLst>
          </p:cNvPr>
          <p:cNvSpPr txBox="1"/>
          <p:nvPr/>
        </p:nvSpPr>
        <p:spPr>
          <a:xfrm>
            <a:off x="2164339" y="3720102"/>
            <a:ext cx="4033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Population with electricity access*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75ED9D9-CCCB-4E47-967C-D0D70959F444}"/>
              </a:ext>
            </a:extLst>
          </p:cNvPr>
          <p:cNvSpPr txBox="1"/>
          <p:nvPr/>
        </p:nvSpPr>
        <p:spPr>
          <a:xfrm>
            <a:off x="4041479" y="1908932"/>
            <a:ext cx="2182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Global population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D40068-7734-C242-B3C4-2F01F2A6D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664287">
            <a:off x="8951012" y="3201442"/>
            <a:ext cx="1195571" cy="16863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3D3839-FF29-F644-9987-AD43AFCEB8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7256" y="5002744"/>
            <a:ext cx="1943081" cy="1349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86E9F4-F0B7-E446-AE37-A4E7657B2D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6514" y="1777658"/>
            <a:ext cx="1564640" cy="15367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486F29-F589-8243-B64F-F8E294B89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2022_APPG_Air pollution</a:t>
            </a:r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8AF6FC7-0F24-1B46-8F1A-DA8C4D2C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Alvin.OrbaekWhite@Swansea.ac.uk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9FAD783-4A19-7246-8FA9-A07DD0091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356F-9D02-D94C-8DC9-BEC23EF2F371}" type="slidenum">
              <a:rPr lang="en-US" smtClean="0"/>
              <a:t>2</a:t>
            </a:fld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1B1717C-9AD4-7044-9524-66844CC019A9}"/>
              </a:ext>
            </a:extLst>
          </p:cNvPr>
          <p:cNvSpPr txBox="1">
            <a:spLocks/>
          </p:cNvSpPr>
          <p:nvPr/>
        </p:nvSpPr>
        <p:spPr>
          <a:xfrm>
            <a:off x="1150407" y="262851"/>
            <a:ext cx="9891186" cy="586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Access to energy critical to life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F6B8F0-175F-BE4F-A43F-2EE542EC570D}"/>
              </a:ext>
            </a:extLst>
          </p:cNvPr>
          <p:cNvSpPr txBox="1"/>
          <p:nvPr/>
        </p:nvSpPr>
        <p:spPr>
          <a:xfrm>
            <a:off x="10277179" y="2239132"/>
            <a:ext cx="1396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generation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B3B5FC-BC99-6444-9DE6-F4F5D42AA703}"/>
              </a:ext>
            </a:extLst>
          </p:cNvPr>
          <p:cNvSpPr txBox="1"/>
          <p:nvPr/>
        </p:nvSpPr>
        <p:spPr>
          <a:xfrm>
            <a:off x="10340679" y="3610732"/>
            <a:ext cx="1624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transmission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266584A-6942-6440-9665-5CE478FFFEA1}"/>
              </a:ext>
            </a:extLst>
          </p:cNvPr>
          <p:cNvSpPr txBox="1"/>
          <p:nvPr/>
        </p:nvSpPr>
        <p:spPr>
          <a:xfrm>
            <a:off x="10353379" y="5477632"/>
            <a:ext cx="1039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storage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58FDC3-534C-E5E8-E759-9DA93D3886C7}"/>
              </a:ext>
            </a:extLst>
          </p:cNvPr>
          <p:cNvSpPr txBox="1"/>
          <p:nvPr/>
        </p:nvSpPr>
        <p:spPr>
          <a:xfrm>
            <a:off x="1890249" y="5531272"/>
            <a:ext cx="43332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Access to Energy - </a:t>
            </a:r>
            <a:r>
              <a:rPr lang="en-US" sz="1200" dirty="0">
                <a:latin typeface="Helvetica" pitchFamily="2" charset="0"/>
                <a:hlinkClick r:id="rId7"/>
              </a:rPr>
              <a:t>https://ourworldindata.org/energy-access</a:t>
            </a:r>
            <a:r>
              <a:rPr lang="en-US" sz="1200" dirty="0">
                <a:latin typeface="Helvetica" pitchFamily="2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2D727B-1ADB-B5C9-0A49-F9B0F1D7407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5382" y="43919"/>
            <a:ext cx="1226618" cy="7706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A2A8F3-B20F-E14E-CDC9-471B59339B1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474" y="98041"/>
            <a:ext cx="556861" cy="64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10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C7F64-66E1-EF49-9A5F-36191C781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993"/>
            <a:ext cx="12192000" cy="1325563"/>
          </a:xfrm>
        </p:spPr>
        <p:txBody>
          <a:bodyPr/>
          <a:lstStyle/>
          <a:p>
            <a:pPr algn="ctr"/>
            <a:r>
              <a:rPr lang="en-GB" dirty="0">
                <a:latin typeface="Helvetica" pitchFamily="2" charset="0"/>
                <a:cs typeface="Arial" panose="020B0604020202020204" pitchFamily="34" charset="0"/>
              </a:rPr>
              <a:t>Global plastics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DD0A95-2C1B-F140-9C2F-821780FAC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2022_APPG_Air pollution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7B2F47-2BD6-A242-8827-2D91F478DC6C}"/>
              </a:ext>
            </a:extLst>
          </p:cNvPr>
          <p:cNvSpPr txBox="1"/>
          <p:nvPr/>
        </p:nvSpPr>
        <p:spPr>
          <a:xfrm>
            <a:off x="4386649" y="5969061"/>
            <a:ext cx="3398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Science Advances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, 3, 7.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60909C-4263-C740-B1CE-5EF6373897F1}"/>
              </a:ext>
            </a:extLst>
          </p:cNvPr>
          <p:cNvSpPr txBox="1"/>
          <p:nvPr/>
        </p:nvSpPr>
        <p:spPr>
          <a:xfrm>
            <a:off x="148855" y="4027002"/>
            <a:ext cx="2103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FOSSIL FUELS</a:t>
            </a:r>
          </a:p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BECOME PLASTICS</a:t>
            </a:r>
          </a:p>
        </p:txBody>
      </p:sp>
      <p:pic>
        <p:nvPicPr>
          <p:cNvPr id="13" name="Picture 4" descr="Image result for oil barrel being poured">
            <a:extLst>
              <a:ext uri="{FF2B5EF4-FFF2-40B4-BE49-F238E27FC236}">
                <a16:creationId xmlns:a16="http://schemas.microsoft.com/office/drawing/2014/main" id="{3469C4B9-C114-224A-8DB9-C52D67E23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500" y="2059836"/>
            <a:ext cx="2538165" cy="142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14E486-5879-2D46-AFA8-02E4E33703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9093" y="1587736"/>
            <a:ext cx="6780331" cy="40828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B5C1B-4FC3-C344-B44A-2EA0A3A4D61F}"/>
              </a:ext>
            </a:extLst>
          </p:cNvPr>
          <p:cNvSpPr txBox="1"/>
          <p:nvPr/>
        </p:nvSpPr>
        <p:spPr>
          <a:xfrm>
            <a:off x="2748707" y="2101244"/>
            <a:ext cx="1145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C00000"/>
                </a:solidFill>
              </a:rPr>
              <a:t>8,300 million metric tonnes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0B7C6F-2FCB-C74D-935B-ACF0762B8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Alvin.OrbaekWhite@Swansea.ac.uk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340C7-B432-A04E-90AF-80EB25F6D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39BE-4B80-8645-9659-F21B02CB4FDA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CC715A-C958-E041-90D2-3EEE8FAD3644}"/>
              </a:ext>
            </a:extLst>
          </p:cNvPr>
          <p:cNvSpPr txBox="1"/>
          <p:nvPr/>
        </p:nvSpPr>
        <p:spPr>
          <a:xfrm>
            <a:off x="9634972" y="4015849"/>
            <a:ext cx="2341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7DE395"/>
                </a:solidFill>
                <a:latin typeface="Helvetica" pitchFamily="2" charset="0"/>
              </a:rPr>
              <a:t>60% discarded</a:t>
            </a:r>
          </a:p>
        </p:txBody>
      </p:sp>
      <p:pic>
        <p:nvPicPr>
          <p:cNvPr id="20" name="Picture 4" descr="PA041615.jpg">
            <a:extLst>
              <a:ext uri="{FF2B5EF4-FFF2-40B4-BE49-F238E27FC236}">
                <a16:creationId xmlns:a16="http://schemas.microsoft.com/office/drawing/2014/main" id="{E227B2D5-BEE6-FA4C-AF89-263B6ED5A2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895954" y="3120858"/>
            <a:ext cx="972300" cy="88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Mountains of waste plastic">
            <a:extLst>
              <a:ext uri="{FF2B5EF4-FFF2-40B4-BE49-F238E27FC236}">
                <a16:creationId xmlns:a16="http://schemas.microsoft.com/office/drawing/2014/main" id="{0A98099E-3438-684B-8669-D73289125F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34972" y="3133656"/>
            <a:ext cx="972299" cy="88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86C1C6-A7B7-1C42-8F80-166EFFA0671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2410" y="1980349"/>
            <a:ext cx="1545755" cy="73471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AF172EC-D0DD-7947-83A2-4E9A8C2C5C29}"/>
              </a:ext>
            </a:extLst>
          </p:cNvPr>
          <p:cNvSpPr txBox="1"/>
          <p:nvPr/>
        </p:nvSpPr>
        <p:spPr>
          <a:xfrm>
            <a:off x="9611752" y="2564915"/>
            <a:ext cx="2630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7DE395"/>
                </a:solidFill>
                <a:latin typeface="Helvetica" pitchFamily="2" charset="0"/>
              </a:rPr>
              <a:t>2 tonne per 3 ppl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5415A41-86F6-3740-ACAE-756576DF7D7C}"/>
              </a:ext>
            </a:extLst>
          </p:cNvPr>
          <p:cNvSpPr txBox="1"/>
          <p:nvPr/>
        </p:nvSpPr>
        <p:spPr>
          <a:xfrm>
            <a:off x="9522869" y="5666629"/>
            <a:ext cx="2743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7DE395"/>
                </a:solidFill>
                <a:latin typeface="Helvetica" pitchFamily="2" charset="0"/>
              </a:rPr>
              <a:t>Toxic gasses</a:t>
            </a:r>
          </a:p>
          <a:p>
            <a:pPr algn="ctr"/>
            <a:r>
              <a:rPr lang="en-GB" sz="2400" dirty="0">
                <a:solidFill>
                  <a:srgbClr val="7DE395"/>
                </a:solidFill>
                <a:latin typeface="Helvetica" pitchFamily="2" charset="0"/>
              </a:rPr>
              <a:t>Microplastics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862D12-B912-D141-A925-3BD32FE573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86428" y="1245011"/>
            <a:ext cx="1134782" cy="8046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1C2BD09-7F22-B746-8E42-50A13ECF604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5382" y="43919"/>
            <a:ext cx="1226618" cy="77063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5A1B9E7-C87F-4C4A-9D51-E5CFFB4BCD7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474" y="98041"/>
            <a:ext cx="556861" cy="642862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04B46840-E196-EF0D-8CCB-4F0394E0703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1205" y="1089253"/>
            <a:ext cx="1199724" cy="9665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E1F077-B7D5-7592-C210-58ED2F6C02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1693" y="4409916"/>
            <a:ext cx="1400373" cy="133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4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0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85F516E-864D-5944-A51B-F3B263500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2022_APPG_Air pollution</a:t>
            </a:r>
            <a:endParaRPr lang="en-US"/>
          </a:p>
        </p:txBody>
      </p:sp>
      <p:pic>
        <p:nvPicPr>
          <p:cNvPr id="2" name="Online Media 1" descr="Toluene   Styrofoam, experiment">
            <a:hlinkClick r:id="" action="ppaction://media"/>
            <a:extLst>
              <a:ext uri="{FF2B5EF4-FFF2-40B4-BE49-F238E27FC236}">
                <a16:creationId xmlns:a16="http://schemas.microsoft.com/office/drawing/2014/main" id="{4B4B6BAA-11FF-C247-B0A7-7CF3E5FA3F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974" y="2357169"/>
            <a:ext cx="4278165" cy="240646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FACC5EE-4A75-004F-A730-00BD4D1F2F98}"/>
              </a:ext>
            </a:extLst>
          </p:cNvPr>
          <p:cNvSpPr txBox="1"/>
          <p:nvPr/>
        </p:nvSpPr>
        <p:spPr>
          <a:xfrm>
            <a:off x="8727353" y="1418497"/>
            <a:ext cx="344328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Forming solid carbon products</a:t>
            </a:r>
          </a:p>
        </p:txBody>
      </p:sp>
      <p:pic>
        <p:nvPicPr>
          <p:cNvPr id="41" name="Picture 9">
            <a:extLst>
              <a:ext uri="{FF2B5EF4-FFF2-40B4-BE49-F238E27FC236}">
                <a16:creationId xmlns:a16="http://schemas.microsoft.com/office/drawing/2014/main" id="{2A7AED20-C888-E94F-98D9-DB1D13B73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2853" y="3177084"/>
            <a:ext cx="444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4">
            <a:extLst>
              <a:ext uri="{FF2B5EF4-FFF2-40B4-BE49-F238E27FC236}">
                <a16:creationId xmlns:a16="http://schemas.microsoft.com/office/drawing/2014/main" id="{1635A88F-48F4-4749-802E-CDADA8D8F4F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2115" y="1889622"/>
            <a:ext cx="3355975" cy="29908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4" name="TextBox 34">
            <a:extLst>
              <a:ext uri="{FF2B5EF4-FFF2-40B4-BE49-F238E27FC236}">
                <a16:creationId xmlns:a16="http://schemas.microsoft.com/office/drawing/2014/main" id="{0A315D48-5205-754C-93A7-800429FF0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2990" y="1418497"/>
            <a:ext cx="26082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2. PSCs are injected into chemical vapor deposition furnace</a:t>
            </a:r>
          </a:p>
        </p:txBody>
      </p:sp>
      <p:pic>
        <p:nvPicPr>
          <p:cNvPr id="45" name="Picture 36">
            <a:extLst>
              <a:ext uri="{FF2B5EF4-FFF2-40B4-BE49-F238E27FC236}">
                <a16:creationId xmlns:a16="http://schemas.microsoft.com/office/drawing/2014/main" id="{89E9B7A7-573E-3941-BED7-D1CAB4BA0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7753" y="2445247"/>
            <a:ext cx="2598737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7">
            <a:extLst>
              <a:ext uri="{FF2B5EF4-FFF2-40B4-BE49-F238E27FC236}">
                <a16:creationId xmlns:a16="http://schemas.microsoft.com/office/drawing/2014/main" id="{19C90A24-158B-0B44-AC29-CACC620C6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6890" y="3189784"/>
            <a:ext cx="444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31">
            <a:extLst>
              <a:ext uri="{FF2B5EF4-FFF2-40B4-BE49-F238E27FC236}">
                <a16:creationId xmlns:a16="http://schemas.microsoft.com/office/drawing/2014/main" id="{27E78303-C775-8D4B-9D17-9A56927DF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609" y="4763637"/>
            <a:ext cx="22796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Liquid injection system allows for high throughput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0C91721-0954-C749-A4A5-87A5CE9E5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1289" y="4928374"/>
            <a:ext cx="34868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Many carbon materials possible:</a:t>
            </a:r>
          </a:p>
          <a:p>
            <a:pPr algn="ctr" eaLnBrk="1" hangingPunct="1"/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Graphene, carbon </a:t>
            </a:r>
            <a:r>
              <a:rPr lang="en-US" alt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fibres</a:t>
            </a:r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, CNTs</a:t>
            </a:r>
          </a:p>
        </p:txBody>
      </p:sp>
      <p:sp>
        <p:nvSpPr>
          <p:cNvPr id="64" name="TextBox 34">
            <a:extLst>
              <a:ext uri="{FF2B5EF4-FFF2-40B4-BE49-F238E27FC236}">
                <a16:creationId xmlns:a16="http://schemas.microsoft.com/office/drawing/2014/main" id="{385995C9-8D5B-A44B-ACE7-7BF7830EE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74" y="1464773"/>
            <a:ext cx="417845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1. Plastics/polymers are dissolved in appropriate solvents making polymer solvent combinations (PSCs)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39D99E-41C1-8241-8860-87BA7C872F55}"/>
              </a:ext>
            </a:extLst>
          </p:cNvPr>
          <p:cNvSpPr txBox="1"/>
          <p:nvPr/>
        </p:nvSpPr>
        <p:spPr>
          <a:xfrm>
            <a:off x="502025" y="7063588"/>
            <a:ext cx="34155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hlinkClick r:id="rId9"/>
              </a:rPr>
              <a:t>https://www.youtube.com/watch?v=9hn2eybAOk4</a:t>
            </a:r>
            <a:r>
              <a:rPr lang="en-GB" sz="1200" dirty="0"/>
              <a:t>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FC6594-5DE0-CE4A-A1A3-C91BEF118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Alvin.OrbaekWhite@Swansea.ac.uk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8F60FB-F0AC-CA4B-949C-C4DD02885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39BE-4B80-8645-9659-F21B02CB4FDA}" type="slidenum">
              <a:rPr lang="en-US" smtClean="0"/>
              <a:t>4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D93A703-E269-9448-B489-16E6B7916B79}"/>
              </a:ext>
            </a:extLst>
          </p:cNvPr>
          <p:cNvSpPr txBox="1">
            <a:spLocks/>
          </p:cNvSpPr>
          <p:nvPr/>
        </p:nvSpPr>
        <p:spPr>
          <a:xfrm>
            <a:off x="1176072" y="150861"/>
            <a:ext cx="9839856" cy="853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Chemical Recycling</a:t>
            </a:r>
          </a:p>
        </p:txBody>
      </p:sp>
      <p:sp>
        <p:nvSpPr>
          <p:cNvPr id="21" name="TextBox 31">
            <a:extLst>
              <a:ext uri="{FF2B5EF4-FFF2-40B4-BE49-F238E27FC236}">
                <a16:creationId xmlns:a16="http://schemas.microsoft.com/office/drawing/2014/main" id="{1DE530F3-F3D3-5A41-B6D5-327D76101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41" y="4836976"/>
            <a:ext cx="34198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Mixed samples allows for multiple solvents and plastics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066EE63-6FA6-7A48-B5AB-682B3ABE656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115" y="148930"/>
            <a:ext cx="1115107" cy="7005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E49A1BC-DAC3-8142-8D52-C3D1D42A31F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367" y="148930"/>
            <a:ext cx="506237" cy="5844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0C75C1-327A-BDF3-4F6B-BE4A948613E8}"/>
              </a:ext>
            </a:extLst>
          </p:cNvPr>
          <p:cNvSpPr txBox="1"/>
          <p:nvPr/>
        </p:nvSpPr>
        <p:spPr>
          <a:xfrm>
            <a:off x="5293257" y="5637102"/>
            <a:ext cx="28600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GB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GB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GB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2019</a:t>
            </a:r>
            <a:r>
              <a:rPr lang="en-GB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en-GB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32</a:t>
            </a:r>
          </a:p>
          <a:p>
            <a:pPr marL="342900" indent="-342900">
              <a:buAutoNum type="arabicPeriod" startAt="2"/>
            </a:pPr>
            <a:r>
              <a:rPr lang="en-GB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Nanomaterials</a:t>
            </a:r>
            <a:r>
              <a:rPr lang="en-GB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2022</a:t>
            </a:r>
            <a:r>
              <a:rPr lang="en-GB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12</a:t>
            </a:r>
            <a:r>
              <a:rPr lang="en-GB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9</a:t>
            </a:r>
          </a:p>
          <a:p>
            <a:pPr marL="342900" indent="-342900">
              <a:buAutoNum type="arabicPeriod" startAt="2"/>
            </a:pPr>
            <a:r>
              <a:rPr lang="en-GB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Carbon Letters</a:t>
            </a:r>
            <a:r>
              <a:rPr lang="en-GB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2022</a:t>
            </a:r>
            <a:r>
              <a:rPr lang="en-GB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online</a:t>
            </a:r>
          </a:p>
          <a:p>
            <a:endParaRPr lang="en-GB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C31394-3AF2-9C34-250F-2E3227CA2746}"/>
              </a:ext>
            </a:extLst>
          </p:cNvPr>
          <p:cNvSpPr txBox="1"/>
          <p:nvPr/>
        </p:nvSpPr>
        <p:spPr>
          <a:xfrm>
            <a:off x="445147" y="5654835"/>
            <a:ext cx="4278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effectLst/>
                <a:latin typeface="Times" pitchFamily="2" charset="0"/>
                <a:ea typeface="Times New Roman" panose="02020603050405020304" pitchFamily="18" charset="0"/>
              </a:rPr>
              <a:t>1. Polymers</a:t>
            </a:r>
            <a:r>
              <a:rPr lang="en-GB" sz="1600" dirty="0">
                <a:effectLst/>
                <a:latin typeface="Times" pitchFamily="2" charset="0"/>
                <a:ea typeface="Times New Roman" panose="02020603050405020304" pitchFamily="18" charset="0"/>
              </a:rPr>
              <a:t> </a:t>
            </a:r>
            <a:r>
              <a:rPr lang="en-GB" sz="1600" b="1" dirty="0">
                <a:effectLst/>
                <a:latin typeface="Times" pitchFamily="2" charset="0"/>
                <a:ea typeface="Times New Roman" panose="02020603050405020304" pitchFamily="18" charset="0"/>
              </a:rPr>
              <a:t>2022</a:t>
            </a:r>
            <a:r>
              <a:rPr lang="en-GB" sz="1600" dirty="0">
                <a:effectLst/>
                <a:latin typeface="Times" pitchFamily="2" charset="0"/>
                <a:ea typeface="Times New Roman" panose="02020603050405020304" pitchFamily="18" charset="0"/>
              </a:rPr>
              <a:t>, </a:t>
            </a:r>
            <a:r>
              <a:rPr lang="en-GB" sz="1600" i="1" dirty="0">
                <a:effectLst/>
                <a:latin typeface="Times" pitchFamily="2" charset="0"/>
                <a:ea typeface="Times New Roman" panose="02020603050405020304" pitchFamily="18" charset="0"/>
              </a:rPr>
              <a:t>14</a:t>
            </a:r>
            <a:r>
              <a:rPr lang="en-GB" sz="1600" dirty="0">
                <a:effectLst/>
                <a:latin typeface="Times" pitchFamily="2" charset="0"/>
                <a:ea typeface="Times New Roman" panose="02020603050405020304" pitchFamily="18" charset="0"/>
              </a:rPr>
              <a:t>, 112.</a:t>
            </a:r>
            <a:endParaRPr lang="en-GB" sz="1600" dirty="0">
              <a:latin typeface="Times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B16A95-ED3F-A870-3858-93CA1A62390F}"/>
              </a:ext>
            </a:extLst>
          </p:cNvPr>
          <p:cNvSpPr txBox="1"/>
          <p:nvPr/>
        </p:nvSpPr>
        <p:spPr>
          <a:xfrm>
            <a:off x="8846112" y="5636408"/>
            <a:ext cx="3241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en-GB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</a:t>
            </a:r>
            <a:r>
              <a:rPr lang="en-GB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2022</a:t>
            </a:r>
            <a:r>
              <a:rPr lang="en-GB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</a:t>
            </a:r>
            <a:r>
              <a:rPr lang="en-GB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9</a:t>
            </a:r>
          </a:p>
          <a:p>
            <a:pPr marL="342900" indent="-342900">
              <a:buAutoNum type="arabicPeriod" startAt="5"/>
            </a:pPr>
            <a:r>
              <a:rPr lang="en-GB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Chemosphere</a:t>
            </a:r>
            <a:r>
              <a:rPr lang="en-GB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2022</a:t>
            </a:r>
            <a:r>
              <a:rPr lang="en-GB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295</a:t>
            </a:r>
            <a:r>
              <a:rPr lang="en-GB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133889</a:t>
            </a:r>
            <a:endParaRPr lang="en-US" sz="16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9016A28-0545-0724-351B-79F4A390369B}"/>
              </a:ext>
            </a:extLst>
          </p:cNvPr>
          <p:cNvSpPr/>
          <p:nvPr/>
        </p:nvSpPr>
        <p:spPr>
          <a:xfrm>
            <a:off x="381000" y="5679342"/>
            <a:ext cx="11707090" cy="769583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Shape, polygon&#10;&#10;Description automatically generated with medium confidence">
            <a:extLst>
              <a:ext uri="{FF2B5EF4-FFF2-40B4-BE49-F238E27FC236}">
                <a16:creationId xmlns:a16="http://schemas.microsoft.com/office/drawing/2014/main" id="{22683564-4A39-6212-D209-E1571DC419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586" y="77666"/>
            <a:ext cx="924532" cy="715764"/>
          </a:xfrm>
          <a:prstGeom prst="rect">
            <a:avLst/>
          </a:prstGeom>
        </p:spPr>
      </p:pic>
      <p:pic>
        <p:nvPicPr>
          <p:cNvPr id="13" name="Picture 12" descr="Shape, polygon&#10;&#10;Description automatically generated with medium confidence">
            <a:extLst>
              <a:ext uri="{FF2B5EF4-FFF2-40B4-BE49-F238E27FC236}">
                <a16:creationId xmlns:a16="http://schemas.microsoft.com/office/drawing/2014/main" id="{85B1BCB6-A517-B7C1-0BDA-C4232D2D87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35569" y="133743"/>
            <a:ext cx="924532" cy="71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8402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 descr="Innovate UK KTN Logo | NETPark: A Premier UK Science Park">
            <a:extLst>
              <a:ext uri="{FF2B5EF4-FFF2-40B4-BE49-F238E27FC236}">
                <a16:creationId xmlns:a16="http://schemas.microsoft.com/office/drawing/2014/main" id="{A8148CAD-C140-0316-8CED-F72097D2E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4830" y="5567185"/>
            <a:ext cx="2229995" cy="111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BC7F64-66E1-EF49-9A5F-36191C781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993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latin typeface="Helvetica" pitchFamily="2" charset="0"/>
                <a:cs typeface="Arial" panose="020B0604020202020204" pitchFamily="34" charset="0"/>
              </a:rPr>
              <a:t>Hydrogen opportunity</a:t>
            </a:r>
            <a:endParaRPr lang="en-GB" sz="5400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DD0A95-2C1B-F140-9C2F-821780FAC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2022_APPG_Air pollution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0B7C6F-2FCB-C74D-935B-ACF0762B8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Alvin.OrbaekWhite@Swansea.ac.uk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340C7-B432-A04E-90AF-80EB25F6D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39BE-4B80-8645-9659-F21B02CB4FDA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F4EF522-5092-7DC1-F435-1B7CD01C1856}"/>
              </a:ext>
            </a:extLst>
          </p:cNvPr>
          <p:cNvGrpSpPr/>
          <p:nvPr/>
        </p:nvGrpSpPr>
        <p:grpSpPr>
          <a:xfrm>
            <a:off x="722335" y="1773443"/>
            <a:ext cx="2172172" cy="3325574"/>
            <a:chOff x="6561334" y="2128188"/>
            <a:chExt cx="2628328" cy="4023944"/>
          </a:xfrm>
        </p:grpSpPr>
        <p:pic>
          <p:nvPicPr>
            <p:cNvPr id="29" name="Picture 28" descr="Diagram&#10;&#10;Description automatically generated">
              <a:extLst>
                <a:ext uri="{FF2B5EF4-FFF2-40B4-BE49-F238E27FC236}">
                  <a16:creationId xmlns:a16="http://schemas.microsoft.com/office/drawing/2014/main" id="{939B3F5D-49CA-AE35-8BED-ADEF8E3E1C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87727" y="4263081"/>
              <a:ext cx="1477325" cy="1791126"/>
            </a:xfrm>
            <a:prstGeom prst="rect">
              <a:avLst/>
            </a:prstGeom>
          </p:spPr>
        </p:pic>
        <p:pic>
          <p:nvPicPr>
            <p:cNvPr id="33" name="Picture 32" descr="Diagram&#10;&#10;Description automatically generated">
              <a:extLst>
                <a:ext uri="{FF2B5EF4-FFF2-40B4-BE49-F238E27FC236}">
                  <a16:creationId xmlns:a16="http://schemas.microsoft.com/office/drawing/2014/main" id="{CD43D49F-D80E-2DCA-48A6-A18761686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26254" y="2140636"/>
              <a:ext cx="1477325" cy="2093269"/>
            </a:xfrm>
            <a:prstGeom prst="rect">
              <a:avLst/>
            </a:prstGeom>
          </p:spPr>
        </p:pic>
        <p:pic>
          <p:nvPicPr>
            <p:cNvPr id="34" name="Picture 33" descr="Diagram&#10;&#10;Description automatically generated">
              <a:extLst>
                <a:ext uri="{FF2B5EF4-FFF2-40B4-BE49-F238E27FC236}">
                  <a16:creationId xmlns:a16="http://schemas.microsoft.com/office/drawing/2014/main" id="{052570F3-C079-3F39-7901-A423448695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29377" y="4262693"/>
              <a:ext cx="1477325" cy="1707855"/>
            </a:xfrm>
            <a:prstGeom prst="rect">
              <a:avLst/>
            </a:prstGeom>
          </p:spPr>
        </p:pic>
        <p:pic>
          <p:nvPicPr>
            <p:cNvPr id="26" name="Picture 25" descr="A black and white drawing of a person in a dress&#10;&#10;Description automatically generated with low confidence">
              <a:extLst>
                <a:ext uri="{FF2B5EF4-FFF2-40B4-BE49-F238E27FC236}">
                  <a16:creationId xmlns:a16="http://schemas.microsoft.com/office/drawing/2014/main" id="{E02079CA-1143-3A69-8EA0-83C308E4D8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61334" y="2128188"/>
              <a:ext cx="2628328" cy="4023944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EE7991E-3632-B5F3-8A6E-482D9AFA6147}"/>
              </a:ext>
            </a:extLst>
          </p:cNvPr>
          <p:cNvSpPr txBox="1"/>
          <p:nvPr/>
        </p:nvSpPr>
        <p:spPr>
          <a:xfrm>
            <a:off x="-505011" y="5587531"/>
            <a:ext cx="51167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Recycling Facts, see: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https://www.recyclingbins.co.uk/recycling-facts/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(Accessed on 7 December, 2022)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71D710-53A0-4FC3-2B81-245190085989}"/>
              </a:ext>
            </a:extLst>
          </p:cNvPr>
          <p:cNvSpPr txBox="1"/>
          <p:nvPr/>
        </p:nvSpPr>
        <p:spPr>
          <a:xfrm>
            <a:off x="4038600" y="2004451"/>
            <a:ext cx="4522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Polystyrene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590 thousand tonne H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/year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BC1124-35D5-DEAE-C5C8-F4253BACBF64}"/>
              </a:ext>
            </a:extLst>
          </p:cNvPr>
          <p:cNvSpPr txBox="1"/>
          <p:nvPr/>
        </p:nvSpPr>
        <p:spPr>
          <a:xfrm>
            <a:off x="9331654" y="5588028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*90,000 Te of Hydrogen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= 1 GW of electrical power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105D1C-31C0-A99A-D954-A65D0B0A76E1}"/>
              </a:ext>
            </a:extLst>
          </p:cNvPr>
          <p:cNvSpPr txBox="1"/>
          <p:nvPr/>
        </p:nvSpPr>
        <p:spPr>
          <a:xfrm>
            <a:off x="4088144" y="3890224"/>
            <a:ext cx="4353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Ostomy bags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169 thousand tonne H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/year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3B9F0C-3FDA-823F-81C5-F8937AF1D14F}"/>
              </a:ext>
            </a:extLst>
          </p:cNvPr>
          <p:cNvSpPr txBox="1"/>
          <p:nvPr/>
        </p:nvSpPr>
        <p:spPr>
          <a:xfrm>
            <a:off x="1006444" y="2971929"/>
            <a:ext cx="1908852" cy="830997"/>
          </a:xfrm>
          <a:prstGeom prst="rect">
            <a:avLst/>
          </a:prstGeom>
          <a:solidFill>
            <a:schemeClr val="bg1">
              <a:alpha val="85987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 million tonne/year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754922-F88C-F4EA-E9EF-65B046B6636F}"/>
              </a:ext>
            </a:extLst>
          </p:cNvPr>
          <p:cNvSpPr txBox="1"/>
          <p:nvPr/>
        </p:nvSpPr>
        <p:spPr>
          <a:xfrm>
            <a:off x="8442026" y="2135179"/>
            <a:ext cx="4522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6.5 GW*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E3A6C7-38C8-2559-3EBE-88B2AE9F484E}"/>
              </a:ext>
            </a:extLst>
          </p:cNvPr>
          <p:cNvSpPr txBox="1"/>
          <p:nvPr/>
        </p:nvSpPr>
        <p:spPr>
          <a:xfrm>
            <a:off x="8442026" y="4079393"/>
            <a:ext cx="4522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1.9 GW*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49103A-B86E-C85C-384C-E815BA049E50}"/>
              </a:ext>
            </a:extLst>
          </p:cNvPr>
          <p:cNvSpPr txBox="1"/>
          <p:nvPr/>
        </p:nvSpPr>
        <p:spPr>
          <a:xfrm>
            <a:off x="4038600" y="5570318"/>
            <a:ext cx="452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Unpublished work funded by: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D641754-36CE-3DF8-8318-B238B568C1B5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2915296" y="2507370"/>
            <a:ext cx="1123304" cy="88005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A45208B-EB02-FC20-18B5-D2F6F514CF0D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2915296" y="3387428"/>
            <a:ext cx="1123304" cy="100111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855AEA1-18C0-BAE6-27F5-6212A7384932}"/>
              </a:ext>
            </a:extLst>
          </p:cNvPr>
          <p:cNvCxnSpPr/>
          <p:nvPr/>
        </p:nvCxnSpPr>
        <p:spPr>
          <a:xfrm>
            <a:off x="8561056" y="2378368"/>
            <a:ext cx="123579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1E36B4B-57B0-4BB2-AC51-151A7CB3C359}"/>
              </a:ext>
            </a:extLst>
          </p:cNvPr>
          <p:cNvCxnSpPr/>
          <p:nvPr/>
        </p:nvCxnSpPr>
        <p:spPr>
          <a:xfrm>
            <a:off x="8561056" y="4322582"/>
            <a:ext cx="123579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D9CA0444-4D21-2A36-8D7F-AA03128CD36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115" y="148930"/>
            <a:ext cx="1115107" cy="70057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B46C486-D8EC-9AC9-5A23-A46B2BDD787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367" y="148930"/>
            <a:ext cx="506237" cy="584420"/>
          </a:xfrm>
          <a:prstGeom prst="rect">
            <a:avLst/>
          </a:prstGeom>
        </p:spPr>
      </p:pic>
      <p:pic>
        <p:nvPicPr>
          <p:cNvPr id="42" name="Picture 41" descr="Shape, polygon&#10;&#10;Description automatically generated with medium confidence">
            <a:extLst>
              <a:ext uri="{FF2B5EF4-FFF2-40B4-BE49-F238E27FC236}">
                <a16:creationId xmlns:a16="http://schemas.microsoft.com/office/drawing/2014/main" id="{8D7ECB0E-84BB-F929-3D17-3C58B5BEDC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586" y="77666"/>
            <a:ext cx="924532" cy="715764"/>
          </a:xfrm>
          <a:prstGeom prst="rect">
            <a:avLst/>
          </a:prstGeom>
        </p:spPr>
      </p:pic>
      <p:pic>
        <p:nvPicPr>
          <p:cNvPr id="43" name="Picture 42" descr="Shape, polygon&#10;&#10;Description automatically generated with medium confidence">
            <a:extLst>
              <a:ext uri="{FF2B5EF4-FFF2-40B4-BE49-F238E27FC236}">
                <a16:creationId xmlns:a16="http://schemas.microsoft.com/office/drawing/2014/main" id="{084E3949-935A-D6FD-C97B-4EBE807D6B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35569" y="133743"/>
            <a:ext cx="924532" cy="71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551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>
            <a:extLst>
              <a:ext uri="{FF2B5EF4-FFF2-40B4-BE49-F238E27FC236}">
                <a16:creationId xmlns:a16="http://schemas.microsoft.com/office/drawing/2014/main" id="{9B1AD641-E1CE-364E-AEFC-BA21763A4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7720" y="-101980"/>
            <a:ext cx="8894381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From the lab to the marketplace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85F516E-864D-5944-A51B-F3B263500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2022_APPG_Air pollution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1ACEFA-2F4A-F649-A94C-E9D6519F4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Alvin.OrbaekWhite@Swansea.ac.uk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D3674C-D91B-A546-A320-2BFC21B38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39BE-4B80-8645-9659-F21B02CB4FDA}" type="slidenum">
              <a:rPr lang="en-US" smtClean="0"/>
              <a:t>6</a:t>
            </a:fld>
            <a:endParaRPr lang="en-US"/>
          </a:p>
        </p:txBody>
      </p:sp>
      <p:pic>
        <p:nvPicPr>
          <p:cNvPr id="15" name="Picture 14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7C7D1694-5A0A-B14F-BA16-26CF974F6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74" y="1074034"/>
            <a:ext cx="11634652" cy="42210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836545-E35B-47E8-78B7-5360BD854C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115" y="148930"/>
            <a:ext cx="1115107" cy="7005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3B771C-A7A2-1BC6-F80F-9045A9C821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367" y="148930"/>
            <a:ext cx="506237" cy="584420"/>
          </a:xfrm>
          <a:prstGeom prst="rect">
            <a:avLst/>
          </a:prstGeom>
        </p:spPr>
      </p:pic>
      <p:pic>
        <p:nvPicPr>
          <p:cNvPr id="6" name="Picture 5" descr="Shape, polygon&#10;&#10;Description automatically generated with medium confidence">
            <a:extLst>
              <a:ext uri="{FF2B5EF4-FFF2-40B4-BE49-F238E27FC236}">
                <a16:creationId xmlns:a16="http://schemas.microsoft.com/office/drawing/2014/main" id="{CD810CC2-78F8-3E5C-6276-4479533EBD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86" y="77666"/>
            <a:ext cx="924532" cy="715764"/>
          </a:xfrm>
          <a:prstGeom prst="rect">
            <a:avLst/>
          </a:prstGeom>
        </p:spPr>
      </p:pic>
      <p:pic>
        <p:nvPicPr>
          <p:cNvPr id="7" name="Picture 6" descr="Shape, polygon&#10;&#10;Description automatically generated with medium confidence">
            <a:extLst>
              <a:ext uri="{FF2B5EF4-FFF2-40B4-BE49-F238E27FC236}">
                <a16:creationId xmlns:a16="http://schemas.microsoft.com/office/drawing/2014/main" id="{10B9B488-8CEA-F667-A90D-7F269B07E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5569" y="133743"/>
            <a:ext cx="924532" cy="7157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AB8B4E-8B78-A01E-597A-C0BAE83649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9703" y="2576225"/>
            <a:ext cx="1751211" cy="12166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1DBA7C-A3C7-8377-12B5-FCCB894E6F27}"/>
              </a:ext>
            </a:extLst>
          </p:cNvPr>
          <p:cNvSpPr txBox="1"/>
          <p:nvPr/>
        </p:nvSpPr>
        <p:spPr>
          <a:xfrm>
            <a:off x="504852" y="5635732"/>
            <a:ext cx="46849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U.S. Application No. 16/435,475</a:t>
            </a:r>
          </a:p>
          <a:p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PCT patent application PCT/IB2019/054792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E25F08-4F54-248F-FF63-430DF68DECDD}"/>
              </a:ext>
            </a:extLst>
          </p:cNvPr>
          <p:cNvSpPr txBox="1"/>
          <p:nvPr/>
        </p:nvSpPr>
        <p:spPr>
          <a:xfrm>
            <a:off x="7002164" y="5706002"/>
            <a:ext cx="46689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U.S. Application No.: 17/984,895</a:t>
            </a:r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PCT patent application PCT/IB2020/061056</a:t>
            </a:r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50398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F9B43FE-9CCF-8D42-97DB-50B1786190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7792" y="2706990"/>
            <a:ext cx="2928347" cy="2225124"/>
          </a:xfrm>
          <a:prstGeom prst="rect">
            <a:avLst/>
          </a:prstGeom>
        </p:spPr>
      </p:pic>
      <p:sp>
        <p:nvSpPr>
          <p:cNvPr id="6" name="Bent Arrow 5">
            <a:extLst>
              <a:ext uri="{FF2B5EF4-FFF2-40B4-BE49-F238E27FC236}">
                <a16:creationId xmlns:a16="http://schemas.microsoft.com/office/drawing/2014/main" id="{CF12A1E6-9A96-E949-95ED-839B680DD372}"/>
              </a:ext>
            </a:extLst>
          </p:cNvPr>
          <p:cNvSpPr/>
          <p:nvPr/>
        </p:nvSpPr>
        <p:spPr>
          <a:xfrm rot="10800000" flipH="1">
            <a:off x="5082962" y="2814215"/>
            <a:ext cx="1491732" cy="1144269"/>
          </a:xfrm>
          <a:prstGeom prst="bentArrow">
            <a:avLst>
              <a:gd name="adj1" fmla="val 25000"/>
              <a:gd name="adj2" fmla="val 29854"/>
              <a:gd name="adj3" fmla="val 25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Bent Arrow 15">
            <a:extLst>
              <a:ext uri="{FF2B5EF4-FFF2-40B4-BE49-F238E27FC236}">
                <a16:creationId xmlns:a16="http://schemas.microsoft.com/office/drawing/2014/main" id="{A7CF3B33-BBD0-B34B-B4D0-663E0370E4B0}"/>
              </a:ext>
            </a:extLst>
          </p:cNvPr>
          <p:cNvSpPr/>
          <p:nvPr/>
        </p:nvSpPr>
        <p:spPr>
          <a:xfrm rot="10800000" flipH="1" flipV="1">
            <a:off x="5082961" y="3923882"/>
            <a:ext cx="1491733" cy="1141637"/>
          </a:xfrm>
          <a:prstGeom prst="bentArrow">
            <a:avLst>
              <a:gd name="adj1" fmla="val 25000"/>
              <a:gd name="adj2" fmla="val 29854"/>
              <a:gd name="adj3" fmla="val 25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5524AF9-CA7F-8449-A265-BAC28D92B2C5}"/>
              </a:ext>
            </a:extLst>
          </p:cNvPr>
          <p:cNvSpPr txBox="1">
            <a:spLocks/>
          </p:cNvSpPr>
          <p:nvPr/>
        </p:nvSpPr>
        <p:spPr>
          <a:xfrm>
            <a:off x="434765" y="666686"/>
            <a:ext cx="23071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Helvetica" pitchFamily="2" charset="0"/>
                <a:cs typeface="Arial" panose="020B0604020202020204" pitchFamily="34" charset="0"/>
              </a:rPr>
              <a:t>Solids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C76843A-B4CD-3D49-83E9-D251E8C51329}"/>
              </a:ext>
            </a:extLst>
          </p:cNvPr>
          <p:cNvSpPr txBox="1">
            <a:spLocks/>
          </p:cNvSpPr>
          <p:nvPr/>
        </p:nvSpPr>
        <p:spPr>
          <a:xfrm>
            <a:off x="496325" y="3872378"/>
            <a:ext cx="24961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Helvetica" pitchFamily="2" charset="0"/>
                <a:cs typeface="Arial" panose="020B0604020202020204" pitchFamily="34" charset="0"/>
              </a:rPr>
              <a:t>Liquids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73DBE1-DA60-1646-8565-62CC768D430D}"/>
              </a:ext>
            </a:extLst>
          </p:cNvPr>
          <p:cNvSpPr txBox="1"/>
          <p:nvPr/>
        </p:nvSpPr>
        <p:spPr>
          <a:xfrm>
            <a:off x="7016168" y="362760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Carbon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6EF8D-1F3D-954E-85F9-2D3A7887B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1682" y="6418600"/>
            <a:ext cx="2743200" cy="365125"/>
          </a:xfrm>
        </p:spPr>
        <p:txBody>
          <a:bodyPr/>
          <a:lstStyle/>
          <a:p>
            <a:fld id="{837E39BE-4B80-8645-9659-F21B02CB4FDA}" type="slidenum">
              <a:rPr lang="en-US" smtClean="0"/>
              <a:t>7</a:t>
            </a:fld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FFA9089-37BF-E64F-B062-A1A04213E227}"/>
              </a:ext>
            </a:extLst>
          </p:cNvPr>
          <p:cNvSpPr txBox="1"/>
          <p:nvPr/>
        </p:nvSpPr>
        <p:spPr>
          <a:xfrm>
            <a:off x="496325" y="1469383"/>
            <a:ext cx="2303836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Helvetica" pitchFamily="2" charset="0"/>
                <a:cs typeface="Arial" panose="020B0604020202020204" pitchFamily="34" charset="0"/>
              </a:rPr>
              <a:t>Face masks</a:t>
            </a:r>
          </a:p>
          <a:p>
            <a:r>
              <a:rPr lang="en-GB" sz="1400" dirty="0">
                <a:latin typeface="Helvetica" pitchFamily="2" charset="0"/>
                <a:cs typeface="Arial" panose="020B0604020202020204" pitchFamily="34" charset="0"/>
              </a:rPr>
              <a:t>Lycra</a:t>
            </a:r>
          </a:p>
          <a:p>
            <a:r>
              <a:rPr lang="en-GB" sz="1400" dirty="0" err="1">
                <a:latin typeface="Helvetica" pitchFamily="2" charset="0"/>
                <a:cs typeface="Arial" panose="020B0604020202020204" pitchFamily="34" charset="0"/>
              </a:rPr>
              <a:t>Elastene</a:t>
            </a:r>
            <a:endParaRPr lang="en-GB" sz="1400" dirty="0">
              <a:latin typeface="Helvetica" pitchFamily="2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Helvetica" pitchFamily="2" charset="0"/>
                <a:cs typeface="Arial" panose="020B0604020202020204" pitchFamily="34" charset="0"/>
              </a:rPr>
              <a:t>Polyester</a:t>
            </a:r>
          </a:p>
          <a:p>
            <a:r>
              <a:rPr lang="en-GB" sz="1400" dirty="0">
                <a:latin typeface="Helvetica" pitchFamily="2" charset="0"/>
                <a:cs typeface="Arial" panose="020B0604020202020204" pitchFamily="34" charset="0"/>
              </a:rPr>
              <a:t>Polystyrene</a:t>
            </a:r>
          </a:p>
          <a:p>
            <a:r>
              <a:rPr lang="en-GB" sz="1400" dirty="0">
                <a:latin typeface="Helvetica" pitchFamily="2" charset="0"/>
                <a:cs typeface="Arial" panose="020B0604020202020204" pitchFamily="34" charset="0"/>
              </a:rPr>
              <a:t>Polyurethane</a:t>
            </a:r>
          </a:p>
          <a:p>
            <a:r>
              <a:rPr lang="en-GB" sz="1400" dirty="0">
                <a:latin typeface="Helvetica" pitchFamily="2" charset="0"/>
                <a:cs typeface="Arial" panose="020B0604020202020204" pitchFamily="34" charset="0"/>
              </a:rPr>
              <a:t>PVdC films</a:t>
            </a:r>
          </a:p>
          <a:p>
            <a:r>
              <a:rPr lang="en-GB" sz="1400" dirty="0">
                <a:latin typeface="Helvetica" pitchFamily="2" charset="0"/>
                <a:cs typeface="Arial" panose="020B0604020202020204" pitchFamily="34" charset="0"/>
              </a:rPr>
              <a:t>Hydrocolloids</a:t>
            </a:r>
          </a:p>
          <a:p>
            <a:r>
              <a:rPr lang="en-GB" sz="1400" dirty="0">
                <a:latin typeface="Helvetica" pitchFamily="2" charset="0"/>
                <a:cs typeface="Arial" panose="020B0604020202020204" pitchFamily="34" charset="0"/>
              </a:rPr>
              <a:t>Isotactic polypropylene</a:t>
            </a:r>
          </a:p>
          <a:p>
            <a:r>
              <a:rPr lang="en-GB" sz="1400" dirty="0">
                <a:latin typeface="Helvetica" pitchFamily="2" charset="0"/>
                <a:cs typeface="Arial" panose="020B0604020202020204" pitchFamily="34" charset="0"/>
              </a:rPr>
              <a:t>Polyethylene terephthalate</a:t>
            </a:r>
          </a:p>
          <a:p>
            <a:r>
              <a:rPr lang="en-GB" sz="1400" dirty="0">
                <a:latin typeface="Helvetica" pitchFamily="2" charset="0"/>
                <a:cs typeface="Arial" panose="020B0604020202020204" pitchFamily="34" charset="0"/>
              </a:rPr>
              <a:t>…. to name a few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5E1BC30-38FD-014C-8F20-D85D23C9D26E}"/>
              </a:ext>
            </a:extLst>
          </p:cNvPr>
          <p:cNvSpPr txBox="1"/>
          <p:nvPr/>
        </p:nvSpPr>
        <p:spPr>
          <a:xfrm>
            <a:off x="544651" y="4680232"/>
            <a:ext cx="197522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Helvetica" pitchFamily="2" charset="0"/>
                <a:cs typeface="Arial" panose="020B0604020202020204" pitchFamily="34" charset="0"/>
              </a:rPr>
              <a:t>toluene</a:t>
            </a:r>
          </a:p>
          <a:p>
            <a:r>
              <a:rPr lang="en-GB" sz="1400" dirty="0">
                <a:latin typeface="Helvetica" pitchFamily="2" charset="0"/>
                <a:cs typeface="Arial" panose="020B0604020202020204" pitchFamily="34" charset="0"/>
              </a:rPr>
              <a:t>benzene</a:t>
            </a:r>
          </a:p>
          <a:p>
            <a:r>
              <a:rPr lang="en-GB" sz="1400" dirty="0">
                <a:latin typeface="Helvetica" pitchFamily="2" charset="0"/>
                <a:cs typeface="Arial" panose="020B0604020202020204" pitchFamily="34" charset="0"/>
              </a:rPr>
              <a:t>M-cresol</a:t>
            </a:r>
          </a:p>
          <a:p>
            <a:r>
              <a:rPr lang="en-GB" sz="1400" dirty="0">
                <a:latin typeface="Helvetica" pitchFamily="2" charset="0"/>
                <a:cs typeface="Arial" panose="020B0604020202020204" pitchFamily="34" charset="0"/>
              </a:rPr>
              <a:t>cyclohexane</a:t>
            </a:r>
          </a:p>
          <a:p>
            <a:r>
              <a:rPr lang="en-GB" sz="1400" dirty="0">
                <a:latin typeface="Helvetica" pitchFamily="2" charset="0"/>
                <a:cs typeface="Arial" panose="020B0604020202020204" pitchFamily="34" charset="0"/>
              </a:rPr>
              <a:t>cyclopentane</a:t>
            </a:r>
          </a:p>
          <a:p>
            <a:r>
              <a:rPr lang="en-GB" sz="1400" dirty="0">
                <a:latin typeface="Helvetica" pitchFamily="2" charset="0"/>
                <a:cs typeface="Arial" panose="020B0604020202020204" pitchFamily="34" charset="0"/>
              </a:rPr>
              <a:t>methylcyclopentane</a:t>
            </a:r>
          </a:p>
          <a:p>
            <a:r>
              <a:rPr lang="en-GB" sz="1400" dirty="0">
                <a:latin typeface="Helvetica" pitchFamily="2" charset="0"/>
                <a:cs typeface="Arial" panose="020B0604020202020204" pitchFamily="34" charset="0"/>
              </a:rPr>
              <a:t>Hexafluoroisopropanol</a:t>
            </a:r>
          </a:p>
          <a:p>
            <a:r>
              <a:rPr lang="en-GB" sz="1400" dirty="0">
                <a:latin typeface="Helvetica" pitchFamily="2" charset="0"/>
                <a:cs typeface="Arial" panose="020B0604020202020204" pitchFamily="34" charset="0"/>
              </a:rPr>
              <a:t>… to name a few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A375CA6-648A-C444-BCA2-ACD50B44587A}"/>
              </a:ext>
            </a:extLst>
          </p:cNvPr>
          <p:cNvSpPr txBox="1"/>
          <p:nvPr/>
        </p:nvSpPr>
        <p:spPr>
          <a:xfrm>
            <a:off x="6307792" y="1097489"/>
            <a:ext cx="2408801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Helvetica" pitchFamily="2" charset="0"/>
                <a:cs typeface="Arial" panose="020B0604020202020204" pitchFamily="34" charset="0"/>
              </a:rPr>
              <a:t>Value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  <a:cs typeface="Arial" panose="020B0604020202020204" pitchFamily="34" charset="0"/>
              </a:rPr>
              <a:t>Hydrogen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  <a:cs typeface="Arial" panose="020B0604020202020204" pitchFamily="34" charset="0"/>
              </a:rPr>
              <a:t>Carbon nanotubes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  <a:cs typeface="Arial" panose="020B0604020202020204" pitchFamily="34" charset="0"/>
              </a:rPr>
              <a:t>Carbon nanofibers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  <a:cs typeface="Arial" panose="020B0604020202020204" pitchFamily="34" charset="0"/>
              </a:rPr>
              <a:t>Carbon fibres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  <a:cs typeface="Arial" panose="020B0604020202020204" pitchFamily="34" charset="0"/>
              </a:rPr>
              <a:t>Graphene</a:t>
            </a:r>
          </a:p>
        </p:txBody>
      </p:sp>
      <p:pic>
        <p:nvPicPr>
          <p:cNvPr id="18438" name="Picture 6" descr="Image result for WASTE SOLVENTS">
            <a:extLst>
              <a:ext uri="{FF2B5EF4-FFF2-40B4-BE49-F238E27FC236}">
                <a16:creationId xmlns:a16="http://schemas.microsoft.com/office/drawing/2014/main" id="{EAE5CFCC-B912-E649-8B59-F08339B34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0505" y="3844199"/>
            <a:ext cx="2662905" cy="266290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Image result for plastics">
            <a:extLst>
              <a:ext uri="{FF2B5EF4-FFF2-40B4-BE49-F238E27FC236}">
                <a16:creationId xmlns:a16="http://schemas.microsoft.com/office/drawing/2014/main" id="{3D61721E-732D-9940-8AD9-A46BBA8603D2}"/>
              </a:ext>
            </a:extLst>
          </p:cNvPr>
          <p:cNvPicPr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5890" y="1059995"/>
            <a:ext cx="2546460" cy="254646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2EC81B1-78DE-6740-897A-8BAF96E850F7}"/>
              </a:ext>
            </a:extLst>
          </p:cNvPr>
          <p:cNvSpPr txBox="1"/>
          <p:nvPr/>
        </p:nvSpPr>
        <p:spPr>
          <a:xfrm>
            <a:off x="6359975" y="4660445"/>
            <a:ext cx="309088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Helvetica" pitchFamily="2" charset="0"/>
                <a:cs typeface="Arial" panose="020B0604020202020204" pitchFamily="34" charset="0"/>
              </a:rPr>
              <a:t>Properties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  <a:cs typeface="Arial" panose="020B0604020202020204" pitchFamily="34" charset="0"/>
              </a:rPr>
              <a:t>Conductive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  <a:cs typeface="Arial" panose="020B0604020202020204" pitchFamily="34" charset="0"/>
              </a:rPr>
              <a:t>Lightweight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  <a:cs typeface="Arial" panose="020B0604020202020204" pitchFamily="34" charset="0"/>
              </a:rPr>
              <a:t>High strength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  <a:cs typeface="Arial" panose="020B0604020202020204" pitchFamily="34" charset="0"/>
              </a:rPr>
              <a:t>Non-flammable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  <a:cs typeface="Arial" panose="020B0604020202020204" pitchFamily="34" charset="0"/>
              </a:rPr>
              <a:t>Carbon sink</a:t>
            </a: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B714E52B-BFD0-294A-9207-1ED74BB8E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7760" y="4632858"/>
            <a:ext cx="2103945" cy="170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47E5AC6-68B6-204C-80F0-787BF7B0287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3588" y="2744356"/>
            <a:ext cx="1051936" cy="99721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7D0BB5C-7AEB-F142-AB40-D60E5A7340D2}"/>
              </a:ext>
            </a:extLst>
          </p:cNvPr>
          <p:cNvSpPr txBox="1"/>
          <p:nvPr/>
        </p:nvSpPr>
        <p:spPr>
          <a:xfrm>
            <a:off x="9450859" y="3693049"/>
            <a:ext cx="158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Helvetica" pitchFamily="2" charset="0"/>
                <a:cs typeface="Arial" panose="020B0604020202020204" pitchFamily="34" charset="0"/>
              </a:rPr>
              <a:t>100 Mbps</a:t>
            </a:r>
            <a:endParaRPr lang="en-GB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48303C06-76E6-8642-9E7A-C906639ACE59}"/>
              </a:ext>
            </a:extLst>
          </p:cNvPr>
          <p:cNvSpPr/>
          <p:nvPr/>
        </p:nvSpPr>
        <p:spPr>
          <a:xfrm>
            <a:off x="7900549" y="2344758"/>
            <a:ext cx="1777063" cy="128284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D434BD-ADE0-D144-B26A-720E28A4AF15}"/>
              </a:ext>
            </a:extLst>
          </p:cNvPr>
          <p:cNvSpPr txBox="1"/>
          <p:nvPr/>
        </p:nvSpPr>
        <p:spPr>
          <a:xfrm>
            <a:off x="8062447" y="2625542"/>
            <a:ext cx="1438968" cy="564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Hydrogen</a:t>
            </a:r>
            <a:endParaRPr lang="en-GB" sz="2000" baseline="-25000" dirty="0">
              <a:solidFill>
                <a:schemeClr val="bg1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pPr algn="ctr"/>
            <a:r>
              <a:rPr lang="en-GB" sz="1600" b="1" baseline="-25000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1 </a:t>
            </a:r>
            <a:r>
              <a:rPr lang="en-GB" sz="1600" b="1" baseline="-25000" dirty="0" err="1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Te</a:t>
            </a:r>
            <a:r>
              <a:rPr lang="en-GB" sz="1600" b="1" baseline="-25000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 / 12 </a:t>
            </a:r>
            <a:r>
              <a:rPr lang="en-GB" sz="1600" b="1" baseline="-25000" dirty="0" err="1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Te</a:t>
            </a:r>
            <a:r>
              <a:rPr lang="en-GB" sz="1600" b="1" baseline="-25000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 CNTs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F7F0667-BB6C-6E46-8430-96F786C5400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1838" y="992852"/>
            <a:ext cx="2119867" cy="1422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E9F69FFD-8458-FA41-8459-F0D78809ADB0}"/>
              </a:ext>
            </a:extLst>
          </p:cNvPr>
          <p:cNvSpPr txBox="1">
            <a:spLocks/>
          </p:cNvSpPr>
          <p:nvPr/>
        </p:nvSpPr>
        <p:spPr>
          <a:xfrm>
            <a:off x="1140133" y="195209"/>
            <a:ext cx="9891186" cy="586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FA18F31-9FAA-0643-9777-A1BA8BE86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2022_APPG_Air pollution</a:t>
            </a:r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8966CE7-FCAB-7C42-A6B6-F17257B2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Alvin.OrbaekWhite@Swansea.ac.uk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822A58-B5E0-4F07-3866-85FABD89233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115" y="148930"/>
            <a:ext cx="1115107" cy="7005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365B09-97CB-D32F-6D58-710E5C4289F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367" y="148930"/>
            <a:ext cx="506237" cy="584420"/>
          </a:xfrm>
          <a:prstGeom prst="rect">
            <a:avLst/>
          </a:prstGeom>
        </p:spPr>
      </p:pic>
      <p:pic>
        <p:nvPicPr>
          <p:cNvPr id="15" name="Picture 14" descr="Shape, polygon&#10;&#10;Description automatically generated with medium confidence">
            <a:extLst>
              <a:ext uri="{FF2B5EF4-FFF2-40B4-BE49-F238E27FC236}">
                <a16:creationId xmlns:a16="http://schemas.microsoft.com/office/drawing/2014/main" id="{33A4FA5D-986D-B4DE-F8F5-49EA212738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586" y="77666"/>
            <a:ext cx="924532" cy="715764"/>
          </a:xfrm>
          <a:prstGeom prst="rect">
            <a:avLst/>
          </a:prstGeom>
        </p:spPr>
      </p:pic>
      <p:pic>
        <p:nvPicPr>
          <p:cNvPr id="19" name="Picture 18" descr="Shape, polygon&#10;&#10;Description automatically generated with medium confidence">
            <a:extLst>
              <a:ext uri="{FF2B5EF4-FFF2-40B4-BE49-F238E27FC236}">
                <a16:creationId xmlns:a16="http://schemas.microsoft.com/office/drawing/2014/main" id="{30E6788C-77C5-ED6C-FA85-12B36706D7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35569" y="133743"/>
            <a:ext cx="924532" cy="7157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43570D-7D9F-2298-9339-D32ED07E784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81500" y="2881256"/>
            <a:ext cx="1315711" cy="91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191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2687</TotalTime>
  <Words>488</Words>
  <Application>Microsoft Macintosh PowerPoint</Application>
  <PresentationFormat>Widescreen</PresentationFormat>
  <Paragraphs>123</Paragraphs>
  <Slides>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Helvetica</vt:lpstr>
      <vt:lpstr>Times</vt:lpstr>
      <vt:lpstr>Times New Roman</vt:lpstr>
      <vt:lpstr>Office Theme</vt:lpstr>
      <vt:lpstr>Hydrogen from plastics</vt:lpstr>
      <vt:lpstr>PowerPoint Presentation</vt:lpstr>
      <vt:lpstr>Global plastics</vt:lpstr>
      <vt:lpstr>PowerPoint Presentation</vt:lpstr>
      <vt:lpstr>Hydrogen opportunity</vt:lpstr>
      <vt:lpstr>From the lab to the marketplace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TrimTabs pitch</dc:title>
  <dc:creator>TrimTabs Ltd</dc:creator>
  <cp:lastModifiedBy>TRIMTABS LTD</cp:lastModifiedBy>
  <cp:revision>230</cp:revision>
  <dcterms:created xsi:type="dcterms:W3CDTF">2021-03-27T12:10:10Z</dcterms:created>
  <dcterms:modified xsi:type="dcterms:W3CDTF">2022-12-09T17:44:09Z</dcterms:modified>
</cp:coreProperties>
</file>